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6" r:id="rId3"/>
    <p:sldId id="258" r:id="rId4"/>
    <p:sldId id="257" r:id="rId5"/>
    <p:sldId id="259" r:id="rId6"/>
    <p:sldId id="260" r:id="rId7"/>
    <p:sldId id="261" r:id="rId8"/>
    <p:sldId id="262" r:id="rId9"/>
    <p:sldId id="264" r:id="rId10"/>
    <p:sldId id="265" r:id="rId11"/>
    <p:sldId id="267" r:id="rId12"/>
    <p:sldId id="274" r:id="rId13"/>
    <p:sldId id="271" r:id="rId14"/>
    <p:sldId id="269" r:id="rId15"/>
    <p:sldId id="275" r:id="rId16"/>
    <p:sldId id="268" r:id="rId17"/>
    <p:sldId id="276" r:id="rId18"/>
    <p:sldId id="277" r:id="rId19"/>
    <p:sldId id="270" r:id="rId20"/>
    <p:sldId id="273" r:id="rId21"/>
    <p:sldId id="278" r:id="rId22"/>
    <p:sldId id="279" r:id="rId2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ED5D49D3-6525-4679-BE9F-3728DF9C4796}">
          <p14:sldIdLst>
            <p14:sldId id="256"/>
          </p14:sldIdLst>
        </p14:section>
        <p14:section name="Подготовительный этап" id="{C9A7B8F7-9C13-404E-A34E-95C05EE68BDB}">
          <p14:sldIdLst>
            <p14:sldId id="266"/>
            <p14:sldId id="258"/>
            <p14:sldId id="257"/>
            <p14:sldId id="259"/>
            <p14:sldId id="260"/>
            <p14:sldId id="261"/>
            <p14:sldId id="262"/>
            <p14:sldId id="264"/>
          </p14:sldIdLst>
        </p14:section>
        <p14:section name="Разработка программного кода" id="{553C48C7-A950-4E49-B876-8A85C8FF7BE1}">
          <p14:sldIdLst>
            <p14:sldId id="265"/>
            <p14:sldId id="267"/>
            <p14:sldId id="274"/>
            <p14:sldId id="271"/>
            <p14:sldId id="269"/>
            <p14:sldId id="275"/>
            <p14:sldId id="268"/>
            <p14:sldId id="276"/>
            <p14:sldId id="277"/>
            <p14:sldId id="270"/>
            <p14:sldId id="273"/>
          </p14:sldIdLst>
        </p14:section>
        <p14:section name="Приложение для чтения результатов" id="{8F47CB02-F7E3-44FC-BBD1-ECA3F4CA255B}">
          <p14:sldIdLst>
            <p14:sldId id="278"/>
            <p14:sldId id="27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500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65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E92A77A-3D65-8639-C41C-7FCBBB613E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51EDD305-674B-B86A-033D-01CC38E109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D31CE23-B21F-4D2E-5A84-E2A0F9681D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C7223-537E-4B49-9C77-33DA8D8F91D1}" type="datetimeFigureOut">
              <a:rPr lang="ru-RU" smtClean="0"/>
              <a:t>06.04.2023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7FA14E8-39DF-1A4D-DFCB-0ADDD6578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20CA434-8DD3-A540-4903-D0A7974EF8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956BB-6C04-41E7-AC1C-6E2D8974AB4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174798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4FC56F1-34D6-F2EA-4F84-03221882B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C8F567C3-B996-6668-7797-E7C183ADCF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B17B2D9-ADE1-8244-2938-F90755883A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C7223-537E-4B49-9C77-33DA8D8F91D1}" type="datetimeFigureOut">
              <a:rPr lang="ru-RU" smtClean="0"/>
              <a:t>06.04.2023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603208F-7B84-C5CD-1E37-18C16DFA3C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3AA0D47-BD5A-49C6-3284-7DE471DFC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956BB-6C04-41E7-AC1C-6E2D8974AB4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13312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056B4BDE-3C1C-7783-6568-5355DD9A905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14801C21-7E9B-933B-FB1D-FBBDA74CFE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0E172E4-5C98-52A8-2560-7A8A72920E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C7223-537E-4B49-9C77-33DA8D8F91D1}" type="datetimeFigureOut">
              <a:rPr lang="ru-RU" smtClean="0"/>
              <a:t>06.04.2023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3558415-9708-EF67-84DF-6D8E32C717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28555DD-59AC-162E-90F9-CA5E5F788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956BB-6C04-41E7-AC1C-6E2D8974AB4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914404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1608500-AB7D-2EFA-6066-D8591106E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EA6016B-F87A-5743-CF3B-E882A20A74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9A345FA-1605-7C9C-0C99-DF99505621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C7223-537E-4B49-9C77-33DA8D8F91D1}" type="datetimeFigureOut">
              <a:rPr lang="ru-RU" smtClean="0"/>
              <a:t>06.04.2023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5928398-3BED-018E-E229-C6121C0B7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E043D44-2B9E-B73D-0E70-83CB803DD7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956BB-6C04-41E7-AC1C-6E2D8974AB4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337680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7B5AB7A-4E39-9E93-D237-C65F84695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F598F77-8233-A9A2-C2FD-E9D8668D23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5EA48D5-2E7F-AA14-9AD6-6254DAD5D7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C7223-537E-4B49-9C77-33DA8D8F91D1}" type="datetimeFigureOut">
              <a:rPr lang="ru-RU" smtClean="0"/>
              <a:t>06.04.2023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64A8AD5-AF1B-A29D-2527-CB289412D6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7C97BF2-8E39-3E61-F9E2-546A38D9C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956BB-6C04-41E7-AC1C-6E2D8974AB4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872077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F9C35E2-8880-15FE-EF7C-EF6B2207A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F46975C-A04A-7461-C999-A49216925E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B2D56C93-EA32-C3A1-D134-E7A394C939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2235AA8-E845-5E77-5C6D-205F58B912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C7223-537E-4B49-9C77-33DA8D8F91D1}" type="datetimeFigureOut">
              <a:rPr lang="ru-RU" smtClean="0"/>
              <a:t>06.04.2023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6C37F24-DC14-D709-300B-40CB0A6C40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681C773-5861-C4C0-AD88-2E40B494C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956BB-6C04-41E7-AC1C-6E2D8974AB4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936730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1DFC8CD-2396-A20E-CA62-1F1BE4B711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B3F0F8A-52B6-1B75-0146-33A507656D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FD47C112-6339-3656-86B0-E44939742A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4AEBFBA0-E853-1710-56A8-9D595EA4A43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EB1BBD13-3890-DAFB-2624-117D246D7A8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309AE254-1E00-C928-C544-1A6904E3E4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C7223-537E-4B49-9C77-33DA8D8F91D1}" type="datetimeFigureOut">
              <a:rPr lang="ru-RU" smtClean="0"/>
              <a:t>06.04.2023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C9ACF499-B449-B21C-25DF-871E3253A3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A2173533-F276-0A85-902C-66916D8AC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956BB-6C04-41E7-AC1C-6E2D8974AB4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214631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9857C53-0D03-93A7-9445-900C615BA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FA007995-AE6F-5C64-B3E6-F6E7B706CB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C7223-537E-4B49-9C77-33DA8D8F91D1}" type="datetimeFigureOut">
              <a:rPr lang="ru-RU" smtClean="0"/>
              <a:t>06.04.2023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C1DBD874-7EA2-BDB0-A8BB-DE676279C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126F6C4B-4B51-81B3-C90A-85ACE0385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956BB-6C04-41E7-AC1C-6E2D8974AB4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57598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1A7B4061-22C6-DF5F-0EED-AF78DE6049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C7223-537E-4B49-9C77-33DA8D8F91D1}" type="datetimeFigureOut">
              <a:rPr lang="ru-RU" smtClean="0"/>
              <a:t>06.04.2023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1E575A4C-BDC1-A99B-006E-B1196F950F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C7F31AD-C6D8-B9ED-F2B9-63CE3892C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956BB-6C04-41E7-AC1C-6E2D8974AB4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549520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7B7B1C0-B3F5-CE6A-B486-040050C5A6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3305461-90D8-DDA8-8114-732BEE2D4D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3477598-4122-53CA-816F-0E3444D474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D8027983-2F66-D8A8-B23F-04455890DC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C7223-537E-4B49-9C77-33DA8D8F91D1}" type="datetimeFigureOut">
              <a:rPr lang="ru-RU" smtClean="0"/>
              <a:t>06.04.2023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FE139AE1-7D80-0CEA-E941-0F67E6E26E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F7061C7-CF9B-B85D-4A44-03312B261E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956BB-6C04-41E7-AC1C-6E2D8974AB4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991506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2C78125-4DBD-18A4-3C0F-64875832F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22A556E5-1B2F-4799-7C5C-B04723282EE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384349E-7713-BC95-C9B2-FDE15D198A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CBEE956-6358-8B8A-CD79-2DCEC95E83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C7223-537E-4B49-9C77-33DA8D8F91D1}" type="datetimeFigureOut">
              <a:rPr lang="ru-RU" smtClean="0"/>
              <a:t>06.04.2023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2BC59AE-7C9A-0ADC-D30E-C106E68653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D898FC8-D387-FC79-0A31-C1E66A0FAD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956BB-6C04-41E7-AC1C-6E2D8974AB4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342871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BEFC609-B656-BFF9-8189-AE6066AC2B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B2307F2-A738-FC92-33B6-A1E51682AB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8052B48-419A-B14D-DC2B-9C3E67D32E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7C7223-537E-4B49-9C77-33DA8D8F91D1}" type="datetimeFigureOut">
              <a:rPr lang="ru-RU" smtClean="0"/>
              <a:t>06.04.2023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F7B2DA6-5F5D-FCF3-51B8-1C3719C51D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4A540C7-88B5-5D03-E570-DC635987FE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F956BB-6C04-41E7-AC1C-6E2D8974AB4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941711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D2E3F87-E49D-062D-0EF9-1B59598AC1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331368"/>
            <a:ext cx="9144000" cy="2387600"/>
          </a:xfrm>
        </p:spPr>
        <p:txBody>
          <a:bodyPr>
            <a:noAutofit/>
          </a:bodyPr>
          <a:lstStyle/>
          <a:p>
            <a:r>
              <a:rPr lang="ru-RU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Тестирующая система для школьников в мессенджере 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Telegram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7B1E51F-D523-D042-4F49-22299C2CE3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607878"/>
            <a:ext cx="9144000" cy="1655762"/>
          </a:xfrm>
        </p:spPr>
        <p:txBody>
          <a:bodyPr/>
          <a:lstStyle/>
          <a:p>
            <a:r>
              <a:rPr lang="ru-RU" dirty="0"/>
              <a:t>Россеев 10А</a:t>
            </a:r>
          </a:p>
        </p:txBody>
      </p:sp>
    </p:spTree>
    <p:extLst>
      <p:ext uri="{BB962C8B-B14F-4D97-AF65-F5344CB8AC3E}">
        <p14:creationId xmlns:p14="http://schemas.microsoft.com/office/powerpoint/2010/main" val="27478683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25EEDAD3-7EF2-1925-9782-11126CE4E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Разработка программного кода</a:t>
            </a:r>
            <a:br>
              <a:rPr lang="ru-RU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r>
              <a:rPr lang="en-US" dirty="0"/>
              <a:t>main.py</a:t>
            </a:r>
            <a:endParaRPr lang="ru-RU" dirty="0"/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7CB7E6AC-230A-8556-7F02-AA022565A3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6925395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B899C1-E155-942E-F610-9F5F2AF94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60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Функция </a:t>
            </a:r>
            <a:r>
              <a:rPr lang="en-US" sz="60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start</a:t>
            </a:r>
            <a:endParaRPr lang="ru-RU" sz="6000" dirty="0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396D80D4-0988-6FFB-C9BC-13426E734919}"/>
              </a:ext>
            </a:extLst>
          </p:cNvPr>
          <p:cNvSpPr/>
          <p:nvPr/>
        </p:nvSpPr>
        <p:spPr>
          <a:xfrm>
            <a:off x="838200" y="1595887"/>
            <a:ext cx="11047564" cy="3970318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C8CF783-78B2-04D9-B45C-1ED18E7455CF}"/>
              </a:ext>
            </a:extLst>
          </p:cNvPr>
          <p:cNvSpPr txBox="1"/>
          <p:nvPr/>
        </p:nvSpPr>
        <p:spPr>
          <a:xfrm>
            <a:off x="1010728" y="1595887"/>
            <a:ext cx="10609054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ru-RU" b="0" dirty="0">
              <a:solidFill>
                <a:srgbClr val="96B5B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96B5B4"/>
                </a:solidFill>
                <a:effectLst/>
                <a:latin typeface="Consolas" panose="020B0609020204030204" pitchFamily="49" charset="0"/>
              </a:rPr>
              <a:t>@bot.message_handler</a:t>
            </a:r>
            <a:r>
              <a:rPr lang="en-US" b="0" dirty="0">
                <a:solidFill>
                  <a:srgbClr val="C0C5CE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BF5F69"/>
                </a:solidFill>
                <a:effectLst/>
                <a:latin typeface="Consolas" panose="020B0609020204030204" pitchFamily="49" charset="0"/>
              </a:rPr>
              <a:t>commands</a:t>
            </a:r>
            <a:r>
              <a:rPr lang="en-US" b="0" dirty="0">
                <a:solidFill>
                  <a:srgbClr val="C0C5CE"/>
                </a:solidFill>
                <a:effectLst/>
                <a:latin typeface="Consolas" panose="020B0609020204030204" pitchFamily="49" charset="0"/>
              </a:rPr>
              <a:t>=[</a:t>
            </a:r>
            <a:r>
              <a:rPr lang="en-US" b="0" dirty="0">
                <a:solidFill>
                  <a:srgbClr val="A3BE89"/>
                </a:solidFill>
                <a:effectLst/>
                <a:latin typeface="Consolas" panose="020B0609020204030204" pitchFamily="49" charset="0"/>
              </a:rPr>
              <a:t>"start"</a:t>
            </a:r>
            <a:r>
              <a:rPr lang="en-US" b="0" dirty="0">
                <a:solidFill>
                  <a:srgbClr val="C0C5CE"/>
                </a:solidFill>
                <a:effectLst/>
                <a:latin typeface="Consolas" panose="020B0609020204030204" pitchFamily="49" charset="0"/>
              </a:rPr>
              <a:t>])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i="1" dirty="0">
                <a:solidFill>
                  <a:srgbClr val="B48EAD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6B5B4"/>
                </a:solidFill>
                <a:effectLst/>
                <a:latin typeface="Consolas" panose="020B0609020204030204" pitchFamily="49" charset="0"/>
              </a:rPr>
              <a:t>start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D0866E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markup </a:t>
            </a:r>
            <a:r>
              <a:rPr lang="en-US" b="0" dirty="0">
                <a:solidFill>
                  <a:srgbClr val="C0C5CE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types.</a:t>
            </a:r>
            <a:r>
              <a:rPr lang="en-US" b="0" dirty="0" err="1">
                <a:solidFill>
                  <a:srgbClr val="96B5B4"/>
                </a:solidFill>
                <a:effectLst/>
                <a:latin typeface="Consolas" panose="020B0609020204030204" pitchFamily="49" charset="0"/>
              </a:rPr>
              <a:t>ReplyKeyboardMarkup</a:t>
            </a:r>
            <a:r>
              <a:rPr lang="en-US" b="0" dirty="0">
                <a:solidFill>
                  <a:srgbClr val="C0C5CE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BF5F69"/>
                </a:solidFill>
                <a:effectLst/>
                <a:latin typeface="Consolas" panose="020B0609020204030204" pitchFamily="49" charset="0"/>
              </a:rPr>
              <a:t>resize_keyboard</a:t>
            </a:r>
            <a:r>
              <a:rPr lang="en-US" b="0" dirty="0">
                <a:solidFill>
                  <a:srgbClr val="C0C5CE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96B5B4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b="0" dirty="0">
                <a:solidFill>
                  <a:srgbClr val="C0C5CE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BF5F69"/>
                </a:solidFill>
                <a:effectLst/>
                <a:latin typeface="Consolas" panose="020B0609020204030204" pitchFamily="49" charset="0"/>
              </a:rPr>
              <a:t>row_width</a:t>
            </a:r>
            <a:r>
              <a:rPr lang="en-US" b="0" dirty="0">
                <a:solidFill>
                  <a:srgbClr val="C0C5CE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D0866E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C0C5CE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registration </a:t>
            </a:r>
            <a:r>
              <a:rPr lang="en-US" b="0" dirty="0">
                <a:solidFill>
                  <a:srgbClr val="C0C5CE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types.</a:t>
            </a:r>
            <a:r>
              <a:rPr lang="en-US" b="0" dirty="0" err="1">
                <a:solidFill>
                  <a:srgbClr val="96B5B4"/>
                </a:solidFill>
                <a:effectLst/>
                <a:latin typeface="Consolas" panose="020B0609020204030204" pitchFamily="49" charset="0"/>
              </a:rPr>
              <a:t>KeyboardButton</a:t>
            </a:r>
            <a:r>
              <a:rPr lang="en-US" b="0" dirty="0">
                <a:solidFill>
                  <a:srgbClr val="C0C5CE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A3BE8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ru-RU" b="0" dirty="0">
                <a:solidFill>
                  <a:srgbClr val="A3BE89"/>
                </a:solidFill>
                <a:effectLst/>
                <a:latin typeface="Consolas" panose="020B0609020204030204" pitchFamily="49" charset="0"/>
              </a:rPr>
              <a:t>Регистрация"</a:t>
            </a:r>
            <a:r>
              <a:rPr lang="ru-RU" b="0" dirty="0">
                <a:solidFill>
                  <a:srgbClr val="C0C5CE"/>
                </a:solidFill>
                <a:effectLst/>
                <a:latin typeface="Consolas" panose="020B0609020204030204" pitchFamily="49" charset="0"/>
              </a:rPr>
              <a:t>)</a:t>
            </a:r>
            <a:endParaRPr lang="ru-RU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information </a:t>
            </a:r>
            <a:r>
              <a:rPr lang="en-US" b="0" dirty="0">
                <a:solidFill>
                  <a:srgbClr val="C0C5CE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types.</a:t>
            </a:r>
            <a:r>
              <a:rPr lang="en-US" b="0" dirty="0" err="1">
                <a:solidFill>
                  <a:srgbClr val="96B5B4"/>
                </a:solidFill>
                <a:effectLst/>
                <a:latin typeface="Consolas" panose="020B0609020204030204" pitchFamily="49" charset="0"/>
              </a:rPr>
              <a:t>KeyboardButton</a:t>
            </a:r>
            <a:r>
              <a:rPr lang="en-US" b="0" dirty="0">
                <a:solidFill>
                  <a:srgbClr val="C0C5CE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A3BE8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ru-RU" b="0" dirty="0">
                <a:solidFill>
                  <a:srgbClr val="A3BE89"/>
                </a:solidFill>
                <a:effectLst/>
                <a:latin typeface="Consolas" panose="020B0609020204030204" pitchFamily="49" charset="0"/>
              </a:rPr>
              <a:t>Информация о боте"</a:t>
            </a:r>
            <a:r>
              <a:rPr lang="ru-RU" b="0" dirty="0">
                <a:solidFill>
                  <a:srgbClr val="C0C5CE"/>
                </a:solidFill>
                <a:effectLst/>
                <a:latin typeface="Consolas" panose="020B0609020204030204" pitchFamily="49" charset="0"/>
              </a:rPr>
              <a:t>)</a:t>
            </a:r>
            <a:endParaRPr lang="ru-RU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bot_help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0C5CE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types.</a:t>
            </a:r>
            <a:r>
              <a:rPr lang="en-US" b="0" dirty="0" err="1">
                <a:solidFill>
                  <a:srgbClr val="96B5B4"/>
                </a:solidFill>
                <a:effectLst/>
                <a:latin typeface="Consolas" panose="020B0609020204030204" pitchFamily="49" charset="0"/>
              </a:rPr>
              <a:t>KeyboardButton</a:t>
            </a:r>
            <a:r>
              <a:rPr lang="en-US" b="0" dirty="0">
                <a:solidFill>
                  <a:srgbClr val="C0C5CE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A3BE8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ru-RU" b="0" dirty="0">
                <a:solidFill>
                  <a:srgbClr val="A3BE89"/>
                </a:solidFill>
                <a:effectLst/>
                <a:latin typeface="Consolas" panose="020B0609020204030204" pitchFamily="49" charset="0"/>
              </a:rPr>
              <a:t>Помощь в регистрации"</a:t>
            </a:r>
            <a:r>
              <a:rPr lang="ru-RU" b="0" dirty="0">
                <a:solidFill>
                  <a:srgbClr val="C0C5CE"/>
                </a:solidFill>
                <a:effectLst/>
                <a:latin typeface="Consolas" panose="020B0609020204030204" pitchFamily="49" charset="0"/>
              </a:rPr>
              <a:t>)</a:t>
            </a:r>
            <a:endParaRPr lang="ru-RU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markup.</a:t>
            </a:r>
            <a:r>
              <a:rPr lang="en-US" b="0" dirty="0" err="1">
                <a:solidFill>
                  <a:srgbClr val="96B5B4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b="0" dirty="0">
                <a:solidFill>
                  <a:srgbClr val="C0C5CE"/>
                </a:solidFill>
                <a:effectLst/>
                <a:latin typeface="Consolas" panose="020B0609020204030204" pitchFamily="49" charset="0"/>
              </a:rPr>
              <a:t>(registration, information, </a:t>
            </a:r>
            <a:r>
              <a:rPr lang="en-US" b="0" dirty="0" err="1">
                <a:solidFill>
                  <a:srgbClr val="C0C5CE"/>
                </a:solidFill>
                <a:effectLst/>
                <a:latin typeface="Consolas" panose="020B0609020204030204" pitchFamily="49" charset="0"/>
              </a:rPr>
              <a:t>bot_help</a:t>
            </a:r>
            <a:r>
              <a:rPr lang="en-US" b="0" dirty="0">
                <a:solidFill>
                  <a:srgbClr val="C0C5CE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96B5B4"/>
                </a:solidFill>
                <a:effectLst/>
                <a:latin typeface="Consolas" panose="020B0609020204030204" pitchFamily="49" charset="0"/>
              </a:rPr>
              <a:t>printy</a:t>
            </a:r>
            <a:r>
              <a:rPr lang="en-US" b="0" dirty="0">
                <a:solidFill>
                  <a:srgbClr val="C0C5CE"/>
                </a:solidFill>
                <a:effectLst/>
                <a:latin typeface="Consolas" panose="020B0609020204030204" pitchFamily="49" charset="0"/>
              </a:rPr>
              <a:t>(message.chat.id, </a:t>
            </a:r>
            <a:r>
              <a:rPr lang="en-US" b="0" i="1" dirty="0">
                <a:solidFill>
                  <a:srgbClr val="B48EAD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b="0" dirty="0">
                <a:solidFill>
                  <a:srgbClr val="A3BE8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ru-RU" b="0" dirty="0">
                <a:solidFill>
                  <a:srgbClr val="A3BE89"/>
                </a:solidFill>
                <a:effectLst/>
                <a:latin typeface="Consolas" panose="020B0609020204030204" pitchFamily="49" charset="0"/>
              </a:rPr>
              <a:t>Привет {</a:t>
            </a:r>
            <a:r>
              <a:rPr lang="en-US" b="0" dirty="0" err="1">
                <a:solidFill>
                  <a:srgbClr val="C0C5CE"/>
                </a:solidFill>
                <a:effectLst/>
                <a:latin typeface="Consolas" panose="020B0609020204030204" pitchFamily="49" charset="0"/>
              </a:rPr>
              <a:t>message.from_user.first_name</a:t>
            </a:r>
            <a:r>
              <a:rPr lang="en-US" b="0" dirty="0">
                <a:solidFill>
                  <a:srgbClr val="A3BE89"/>
                </a:solidFill>
                <a:effectLst/>
                <a:latin typeface="Consolas" panose="020B0609020204030204" pitchFamily="49" charset="0"/>
              </a:rPr>
              <a:t>}!"</a:t>
            </a:r>
            <a:r>
              <a:rPr lang="en-US" b="0" dirty="0">
                <a:solidFill>
                  <a:srgbClr val="C0C5CE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BF5F69"/>
                </a:solidFill>
                <a:effectLst/>
                <a:latin typeface="Consolas" panose="020B0609020204030204" pitchFamily="49" charset="0"/>
              </a:rPr>
              <a:t>reply_markup</a:t>
            </a:r>
            <a:r>
              <a:rPr lang="en-US" b="0" dirty="0">
                <a:solidFill>
                  <a:srgbClr val="C0C5CE"/>
                </a:solidFill>
                <a:effectLst/>
                <a:latin typeface="Consolas" panose="020B0609020204030204" pitchFamily="49" charset="0"/>
              </a:rPr>
              <a:t>=markup)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064982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B899C1-E155-942E-F610-9F5F2AF94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6000" dirty="0">
                <a:solidFill>
                  <a:srgbClr val="000000"/>
                </a:solidFill>
              </a:rPr>
              <a:t>Окно регистрации</a:t>
            </a:r>
            <a:endParaRPr lang="ru-RU" sz="6000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407AF15-0DAE-4BAC-27C1-C815C258DB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5787" y="1690688"/>
            <a:ext cx="5940425" cy="4922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579006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B899C1-E155-942E-F610-9F5F2AF94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595"/>
            <a:ext cx="10515600" cy="1325563"/>
          </a:xfrm>
        </p:spPr>
        <p:txBody>
          <a:bodyPr>
            <a:normAutofit/>
          </a:bodyPr>
          <a:lstStyle/>
          <a:p>
            <a:r>
              <a:rPr lang="ru-RU" sz="60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Функция </a:t>
            </a:r>
            <a:r>
              <a:rPr lang="en-US" sz="6000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registration_student</a:t>
            </a:r>
            <a:endParaRPr lang="ru-RU" sz="6000" dirty="0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396D80D4-0988-6FFB-C9BC-13426E734919}"/>
              </a:ext>
            </a:extLst>
          </p:cNvPr>
          <p:cNvSpPr/>
          <p:nvPr/>
        </p:nvSpPr>
        <p:spPr>
          <a:xfrm>
            <a:off x="838200" y="1118618"/>
            <a:ext cx="11047564" cy="5704787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C8CF783-78B2-04D9-B45C-1ED18E7455CF}"/>
              </a:ext>
            </a:extLst>
          </p:cNvPr>
          <p:cNvSpPr txBox="1"/>
          <p:nvPr/>
        </p:nvSpPr>
        <p:spPr>
          <a:xfrm>
            <a:off x="924464" y="1225689"/>
            <a:ext cx="10609054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1" dirty="0">
                <a:solidFill>
                  <a:srgbClr val="B48EAD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6B5B4"/>
                </a:solidFill>
                <a:effectLst/>
                <a:latin typeface="Consolas" panose="020B0609020204030204" pitchFamily="49" charset="0"/>
              </a:rPr>
              <a:t>registration_student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D0866E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B48EAD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6B5B4"/>
                </a:solidFill>
                <a:effectLst/>
                <a:latin typeface="Consolas" panose="020B0609020204030204" pitchFamily="49" charset="0"/>
              </a:rPr>
              <a:t>one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D0866E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6B5B4"/>
                </a:solidFill>
                <a:effectLst/>
                <a:latin typeface="Consolas" panose="020B0609020204030204" pitchFamily="49" charset="0"/>
              </a:rPr>
              <a:t>printy</a:t>
            </a:r>
            <a:r>
              <a:rPr lang="en-US" b="0" dirty="0">
                <a:solidFill>
                  <a:srgbClr val="C0C5CE"/>
                </a:solidFill>
                <a:effectLst/>
                <a:latin typeface="Consolas" panose="020B0609020204030204" pitchFamily="49" charset="0"/>
              </a:rPr>
              <a:t>(message.chat.id, </a:t>
            </a:r>
            <a:r>
              <a:rPr lang="en-US" b="0" i="1" dirty="0">
                <a:solidFill>
                  <a:srgbClr val="B48EAD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b="0" dirty="0">
                <a:solidFill>
                  <a:srgbClr val="A3BE8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ru-RU" b="0" dirty="0">
                <a:solidFill>
                  <a:srgbClr val="A3BE89"/>
                </a:solidFill>
                <a:effectLst/>
                <a:latin typeface="Consolas" panose="020B0609020204030204" pitchFamily="49" charset="0"/>
              </a:rPr>
              <a:t>Введите Ваше имя (оно будет показываться</a:t>
            </a:r>
            <a:r>
              <a:rPr lang="en-US" b="0" dirty="0">
                <a:solidFill>
                  <a:srgbClr val="A3BE8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ru-RU" b="0" dirty="0">
                <a:solidFill>
                  <a:srgbClr val="A3BE89"/>
                </a:solidFill>
                <a:effectLst/>
                <a:latin typeface="Consolas" panose="020B0609020204030204" pitchFamily="49" charset="0"/>
              </a:rPr>
              <a:t>учителю)"</a:t>
            </a:r>
            <a:r>
              <a:rPr lang="ru-RU" b="0" dirty="0">
                <a:solidFill>
                  <a:srgbClr val="C0C5CE"/>
                </a:solidFill>
                <a:effectLst/>
                <a:latin typeface="Consolas" panose="020B0609020204030204" pitchFamily="49" charset="0"/>
              </a:rPr>
              <a:t>)</a:t>
            </a:r>
            <a:endParaRPr lang="ru-RU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insert.</a:t>
            </a:r>
            <a:r>
              <a:rPr lang="en-US" b="0" dirty="0" err="1">
                <a:solidFill>
                  <a:srgbClr val="96B5B4"/>
                </a:solidFill>
                <a:effectLst/>
                <a:latin typeface="Consolas" panose="020B0609020204030204" pitchFamily="49" charset="0"/>
              </a:rPr>
              <a:t>insert_id</a:t>
            </a:r>
            <a:r>
              <a:rPr lang="en-US" b="0" dirty="0">
                <a:solidFill>
                  <a:srgbClr val="C0C5CE"/>
                </a:solidFill>
                <a:effectLst/>
                <a:latin typeface="Consolas" panose="020B0609020204030204" pitchFamily="49" charset="0"/>
              </a:rPr>
              <a:t>(message.chat.id)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bot.</a:t>
            </a:r>
            <a:r>
              <a:rPr lang="en-US" b="0" dirty="0" err="1">
                <a:solidFill>
                  <a:srgbClr val="96B5B4"/>
                </a:solidFill>
                <a:effectLst/>
                <a:latin typeface="Consolas" panose="020B0609020204030204" pitchFamily="49" charset="0"/>
              </a:rPr>
              <a:t>register_next_step_handler</a:t>
            </a:r>
            <a:r>
              <a:rPr lang="en-US" b="0" dirty="0">
                <a:solidFill>
                  <a:srgbClr val="C0C5CE"/>
                </a:solidFill>
                <a:effectLst/>
                <a:latin typeface="Consolas" panose="020B0609020204030204" pitchFamily="49" charset="0"/>
              </a:rPr>
              <a:t>(message, two)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B48EAD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6B5B4"/>
                </a:solidFill>
                <a:effectLst/>
                <a:latin typeface="Consolas" panose="020B0609020204030204" pitchFamily="49" charset="0"/>
              </a:rPr>
              <a:t>two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D0866E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insert.</a:t>
            </a:r>
            <a:r>
              <a:rPr lang="en-US" b="0" dirty="0" err="1">
                <a:solidFill>
                  <a:srgbClr val="96B5B4"/>
                </a:solidFill>
                <a:effectLst/>
                <a:latin typeface="Consolas" panose="020B0609020204030204" pitchFamily="49" charset="0"/>
              </a:rPr>
              <a:t>insert_name</a:t>
            </a:r>
            <a:r>
              <a:rPr lang="en-US" b="0" dirty="0">
                <a:solidFill>
                  <a:srgbClr val="C0C5CE"/>
                </a:solidFill>
                <a:effectLst/>
                <a:latin typeface="Consolas" panose="020B0609020204030204" pitchFamily="49" charset="0"/>
              </a:rPr>
              <a:t>(message.chat.id, </a:t>
            </a:r>
            <a:r>
              <a:rPr lang="en-US" b="0" dirty="0" err="1">
                <a:solidFill>
                  <a:srgbClr val="C0C5CE"/>
                </a:solidFill>
                <a:effectLst/>
                <a:latin typeface="Consolas" panose="020B0609020204030204" pitchFamily="49" charset="0"/>
              </a:rPr>
              <a:t>message.text</a:t>
            </a:r>
            <a:r>
              <a:rPr lang="en-US" b="0" dirty="0">
                <a:solidFill>
                  <a:srgbClr val="C0C5CE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6B5B4"/>
                </a:solidFill>
                <a:effectLst/>
                <a:latin typeface="Consolas" panose="020B0609020204030204" pitchFamily="49" charset="0"/>
              </a:rPr>
              <a:t>printy</a:t>
            </a:r>
            <a:r>
              <a:rPr lang="en-US" b="0" dirty="0">
                <a:solidFill>
                  <a:srgbClr val="C0C5CE"/>
                </a:solidFill>
                <a:effectLst/>
                <a:latin typeface="Consolas" panose="020B0609020204030204" pitchFamily="49" charset="0"/>
              </a:rPr>
              <a:t>(message.chat.id, </a:t>
            </a:r>
            <a:r>
              <a:rPr lang="en-US" b="0" i="1" dirty="0">
                <a:solidFill>
                  <a:srgbClr val="B48EAD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b="0" dirty="0">
                <a:solidFill>
                  <a:srgbClr val="A3BE8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ru-RU" b="0" dirty="0">
                <a:solidFill>
                  <a:srgbClr val="A3BE89"/>
                </a:solidFill>
                <a:effectLst/>
                <a:latin typeface="Consolas" panose="020B0609020204030204" pitchFamily="49" charset="0"/>
              </a:rPr>
              <a:t>Введите Вашу фамилию (она будет показываться учителю)"</a:t>
            </a:r>
            <a:r>
              <a:rPr lang="ru-RU" b="0" dirty="0">
                <a:solidFill>
                  <a:srgbClr val="C0C5CE"/>
                </a:solidFill>
                <a:effectLst/>
                <a:latin typeface="Consolas" panose="020B0609020204030204" pitchFamily="49" charset="0"/>
              </a:rPr>
              <a:t>)</a:t>
            </a:r>
            <a:endParaRPr lang="ru-RU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bot.</a:t>
            </a:r>
            <a:r>
              <a:rPr lang="en-US" b="0" dirty="0" err="1">
                <a:solidFill>
                  <a:srgbClr val="96B5B4"/>
                </a:solidFill>
                <a:effectLst/>
                <a:latin typeface="Consolas" panose="020B0609020204030204" pitchFamily="49" charset="0"/>
              </a:rPr>
              <a:t>register_next_step_handler</a:t>
            </a:r>
            <a:r>
              <a:rPr lang="en-US" b="0" dirty="0">
                <a:solidFill>
                  <a:srgbClr val="C0C5CE"/>
                </a:solidFill>
                <a:effectLst/>
                <a:latin typeface="Consolas" panose="020B0609020204030204" pitchFamily="49" charset="0"/>
              </a:rPr>
              <a:t>(message, three)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B48EAD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6B5B4"/>
                </a:solidFill>
                <a:effectLst/>
                <a:latin typeface="Consolas" panose="020B0609020204030204" pitchFamily="49" charset="0"/>
              </a:rPr>
              <a:t>three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D0866E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insert.</a:t>
            </a:r>
            <a:r>
              <a:rPr lang="en-US" b="0" dirty="0" err="1">
                <a:solidFill>
                  <a:srgbClr val="96B5B4"/>
                </a:solidFill>
                <a:effectLst/>
                <a:latin typeface="Consolas" panose="020B0609020204030204" pitchFamily="49" charset="0"/>
              </a:rPr>
              <a:t>insert_surname</a:t>
            </a:r>
            <a:r>
              <a:rPr lang="en-US" b="0" dirty="0">
                <a:solidFill>
                  <a:srgbClr val="C0C5CE"/>
                </a:solidFill>
                <a:effectLst/>
                <a:latin typeface="Consolas" panose="020B0609020204030204" pitchFamily="49" charset="0"/>
              </a:rPr>
              <a:t>(message.chat.id, </a:t>
            </a:r>
            <a:r>
              <a:rPr lang="en-US" b="0" dirty="0" err="1">
                <a:solidFill>
                  <a:srgbClr val="C0C5CE"/>
                </a:solidFill>
                <a:effectLst/>
                <a:latin typeface="Consolas" panose="020B0609020204030204" pitchFamily="49" charset="0"/>
              </a:rPr>
              <a:t>message.text</a:t>
            </a:r>
            <a:r>
              <a:rPr lang="en-US" b="0" dirty="0">
                <a:solidFill>
                  <a:srgbClr val="C0C5CE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6B5B4"/>
                </a:solidFill>
                <a:effectLst/>
                <a:latin typeface="Consolas" panose="020B0609020204030204" pitchFamily="49" charset="0"/>
              </a:rPr>
              <a:t>printy</a:t>
            </a:r>
            <a:r>
              <a:rPr lang="en-US" b="0" dirty="0">
                <a:solidFill>
                  <a:srgbClr val="C0C5CE"/>
                </a:solidFill>
                <a:effectLst/>
                <a:latin typeface="Consolas" panose="020B0609020204030204" pitchFamily="49" charset="0"/>
              </a:rPr>
              <a:t>(message.chat.id, </a:t>
            </a:r>
            <a:r>
              <a:rPr lang="en-US" b="0" i="1" dirty="0">
                <a:solidFill>
                  <a:srgbClr val="B48EAD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b="0" dirty="0">
                <a:solidFill>
                  <a:srgbClr val="A3BE8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ru-RU" b="0" dirty="0">
                <a:solidFill>
                  <a:srgbClr val="A3BE89"/>
                </a:solidFill>
                <a:effectLst/>
                <a:latin typeface="Consolas" panose="020B0609020204030204" pitchFamily="49" charset="0"/>
              </a:rPr>
              <a:t>Введите ваш класс в формате: 10 А"</a:t>
            </a:r>
            <a:r>
              <a:rPr lang="ru-RU" b="0" dirty="0">
                <a:solidFill>
                  <a:srgbClr val="C0C5CE"/>
                </a:solidFill>
                <a:effectLst/>
                <a:latin typeface="Consolas" panose="020B0609020204030204" pitchFamily="49" charset="0"/>
              </a:rPr>
              <a:t>)</a:t>
            </a:r>
            <a:endParaRPr lang="ru-RU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bot.</a:t>
            </a:r>
            <a:r>
              <a:rPr lang="en-US" b="0" dirty="0" err="1">
                <a:solidFill>
                  <a:srgbClr val="96B5B4"/>
                </a:solidFill>
                <a:effectLst/>
                <a:latin typeface="Consolas" panose="020B0609020204030204" pitchFamily="49" charset="0"/>
              </a:rPr>
              <a:t>register_next_step_handler</a:t>
            </a:r>
            <a:r>
              <a:rPr lang="en-US" b="0" dirty="0">
                <a:solidFill>
                  <a:srgbClr val="C0C5CE"/>
                </a:solidFill>
                <a:effectLst/>
                <a:latin typeface="Consolas" panose="020B0609020204030204" pitchFamily="49" charset="0"/>
              </a:rPr>
              <a:t>(message, four)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B48EAD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6B5B4"/>
                </a:solidFill>
                <a:effectLst/>
                <a:latin typeface="Consolas" panose="020B0609020204030204" pitchFamily="49" charset="0"/>
              </a:rPr>
              <a:t>four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D0866E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insert.</a:t>
            </a:r>
            <a:r>
              <a:rPr lang="en-US" b="0" dirty="0" err="1">
                <a:solidFill>
                  <a:srgbClr val="96B5B4"/>
                </a:solidFill>
                <a:effectLst/>
                <a:latin typeface="Consolas" panose="020B0609020204030204" pitchFamily="49" charset="0"/>
              </a:rPr>
              <a:t>insert_class</a:t>
            </a:r>
            <a:r>
              <a:rPr lang="en-US" b="0" dirty="0">
                <a:solidFill>
                  <a:srgbClr val="C0C5CE"/>
                </a:solidFill>
                <a:effectLst/>
                <a:latin typeface="Consolas" panose="020B0609020204030204" pitchFamily="49" charset="0"/>
              </a:rPr>
              <a:t>(message.chat.id, </a:t>
            </a:r>
            <a:r>
              <a:rPr lang="en-US" b="0" dirty="0" err="1">
                <a:solidFill>
                  <a:srgbClr val="C0C5CE"/>
                </a:solidFill>
                <a:effectLst/>
                <a:latin typeface="Consolas" panose="020B0609020204030204" pitchFamily="49" charset="0"/>
              </a:rPr>
              <a:t>message.text</a:t>
            </a:r>
            <a:r>
              <a:rPr lang="en-US" b="0" dirty="0">
                <a:solidFill>
                  <a:srgbClr val="C0C5CE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96B5B4"/>
                </a:solidFill>
                <a:effectLst/>
                <a:latin typeface="Consolas" panose="020B0609020204030204" pitchFamily="49" charset="0"/>
              </a:rPr>
              <a:t>printy</a:t>
            </a:r>
            <a:r>
              <a:rPr lang="en-US" b="0" dirty="0">
                <a:solidFill>
                  <a:srgbClr val="C0C5CE"/>
                </a:solidFill>
                <a:effectLst/>
                <a:latin typeface="Consolas" panose="020B0609020204030204" pitchFamily="49" charset="0"/>
              </a:rPr>
              <a:t>(message.chat.id, </a:t>
            </a:r>
            <a:r>
              <a:rPr lang="en-US" b="0" i="1" dirty="0">
                <a:solidFill>
                  <a:srgbClr val="B48EAD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b="0" dirty="0">
                <a:solidFill>
                  <a:srgbClr val="A3BE8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ru-RU" b="0" dirty="0">
                <a:solidFill>
                  <a:srgbClr val="A3BE89"/>
                </a:solidFill>
                <a:effectLst/>
                <a:latin typeface="Consolas" panose="020B0609020204030204" pitchFamily="49" charset="0"/>
              </a:rPr>
              <a:t>Регистрация завершена"</a:t>
            </a:r>
            <a:r>
              <a:rPr lang="ru-RU" b="0" dirty="0">
                <a:solidFill>
                  <a:srgbClr val="C0C5CE"/>
                </a:solidFill>
                <a:effectLst/>
                <a:latin typeface="Consolas" panose="020B0609020204030204" pitchFamily="49" charset="0"/>
              </a:rPr>
              <a:t>)</a:t>
            </a:r>
            <a:endParaRPr lang="ru-RU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96B5B4"/>
                </a:solidFill>
                <a:effectLst/>
                <a:latin typeface="Consolas" panose="020B0609020204030204" pitchFamily="49" charset="0"/>
              </a:rPr>
              <a:t>interface</a:t>
            </a:r>
            <a:r>
              <a:rPr lang="en-US" b="0" dirty="0">
                <a:solidFill>
                  <a:srgbClr val="C0C5CE"/>
                </a:solidFill>
                <a:effectLst/>
                <a:latin typeface="Consolas" panose="020B0609020204030204" pitchFamily="49" charset="0"/>
              </a:rPr>
              <a:t>(message)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96B5B4"/>
                </a:solidFill>
                <a:effectLst/>
                <a:latin typeface="Consolas" panose="020B0609020204030204" pitchFamily="49" charset="0"/>
              </a:rPr>
              <a:t>one</a:t>
            </a:r>
            <a:r>
              <a:rPr lang="en-US" b="0" dirty="0">
                <a:solidFill>
                  <a:srgbClr val="C0C5CE"/>
                </a:solidFill>
                <a:effectLst/>
                <a:latin typeface="Consolas" panose="020B0609020204030204" pitchFamily="49" charset="0"/>
              </a:rPr>
              <a:t>(message)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4064369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B899C1-E155-942E-F610-9F5F2AF94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60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Функция </a:t>
            </a:r>
            <a:r>
              <a:rPr lang="en-US" sz="60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interface</a:t>
            </a:r>
            <a:endParaRPr lang="ru-RU" sz="6000" dirty="0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396D80D4-0988-6FFB-C9BC-13426E734919}"/>
              </a:ext>
            </a:extLst>
          </p:cNvPr>
          <p:cNvSpPr/>
          <p:nvPr/>
        </p:nvSpPr>
        <p:spPr>
          <a:xfrm>
            <a:off x="838200" y="1595887"/>
            <a:ext cx="11047564" cy="3970318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C8CF783-78B2-04D9-B45C-1ED18E7455CF}"/>
              </a:ext>
            </a:extLst>
          </p:cNvPr>
          <p:cNvSpPr txBox="1"/>
          <p:nvPr/>
        </p:nvSpPr>
        <p:spPr>
          <a:xfrm>
            <a:off x="1010728" y="1595887"/>
            <a:ext cx="1060905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ru-RU" b="0" i="1" dirty="0">
              <a:solidFill>
                <a:srgbClr val="B48EAD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i="1" dirty="0">
                <a:solidFill>
                  <a:srgbClr val="B48EAD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6B5B4"/>
                </a:solidFill>
                <a:effectLst/>
                <a:latin typeface="Consolas" panose="020B0609020204030204" pitchFamily="49" charset="0"/>
              </a:rPr>
              <a:t>interface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D0866E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markup </a:t>
            </a:r>
            <a:r>
              <a:rPr lang="en-US" b="0" dirty="0">
                <a:solidFill>
                  <a:srgbClr val="C0C5CE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types.</a:t>
            </a:r>
            <a:r>
              <a:rPr lang="en-US" b="0" dirty="0" err="1">
                <a:solidFill>
                  <a:srgbClr val="96B5B4"/>
                </a:solidFill>
                <a:effectLst/>
                <a:latin typeface="Consolas" panose="020B0609020204030204" pitchFamily="49" charset="0"/>
              </a:rPr>
              <a:t>ReplyKeyboardMarkup</a:t>
            </a:r>
            <a:r>
              <a:rPr lang="en-US" b="0" dirty="0">
                <a:solidFill>
                  <a:srgbClr val="C0C5CE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BF5F69"/>
                </a:solidFill>
                <a:effectLst/>
                <a:latin typeface="Consolas" panose="020B0609020204030204" pitchFamily="49" charset="0"/>
              </a:rPr>
              <a:t>resize_keyboard</a:t>
            </a:r>
            <a:r>
              <a:rPr lang="en-US" b="0" dirty="0">
                <a:solidFill>
                  <a:srgbClr val="C0C5CE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96B5B4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b="0" dirty="0">
                <a:solidFill>
                  <a:srgbClr val="C0C5CE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BF5F69"/>
                </a:solidFill>
                <a:effectLst/>
                <a:latin typeface="Consolas" panose="020B0609020204030204" pitchFamily="49" charset="0"/>
              </a:rPr>
              <a:t>row_width</a:t>
            </a:r>
            <a:r>
              <a:rPr lang="en-US" b="0" dirty="0">
                <a:solidFill>
                  <a:srgbClr val="C0C5CE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D0866E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C0C5CE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rating </a:t>
            </a:r>
            <a:r>
              <a:rPr lang="en-US" b="0" dirty="0">
                <a:solidFill>
                  <a:srgbClr val="C0C5CE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types.</a:t>
            </a:r>
            <a:r>
              <a:rPr lang="en-US" b="0" dirty="0" err="1">
                <a:solidFill>
                  <a:srgbClr val="96B5B4"/>
                </a:solidFill>
                <a:effectLst/>
                <a:latin typeface="Consolas" panose="020B0609020204030204" pitchFamily="49" charset="0"/>
              </a:rPr>
              <a:t>KeyboardButton</a:t>
            </a:r>
            <a:r>
              <a:rPr lang="en-US" b="0" dirty="0">
                <a:solidFill>
                  <a:srgbClr val="C0C5CE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A3BE8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ru-RU" b="0" dirty="0">
                <a:solidFill>
                  <a:srgbClr val="A3BE89"/>
                </a:solidFill>
                <a:effectLst/>
                <a:latin typeface="Consolas" panose="020B0609020204030204" pitchFamily="49" charset="0"/>
              </a:rPr>
              <a:t>Просмотреть работы"</a:t>
            </a:r>
            <a:r>
              <a:rPr lang="ru-RU" b="0" dirty="0">
                <a:solidFill>
                  <a:srgbClr val="C0C5CE"/>
                </a:solidFill>
                <a:effectLst/>
                <a:latin typeface="Consolas" panose="020B0609020204030204" pitchFamily="49" charset="0"/>
              </a:rPr>
              <a:t>)</a:t>
            </a:r>
            <a:endParaRPr lang="ru-RU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information </a:t>
            </a:r>
            <a:r>
              <a:rPr lang="en-US" b="0" dirty="0">
                <a:solidFill>
                  <a:srgbClr val="C0C5CE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types.</a:t>
            </a:r>
            <a:r>
              <a:rPr lang="en-US" b="0" dirty="0" err="1">
                <a:solidFill>
                  <a:srgbClr val="96B5B4"/>
                </a:solidFill>
                <a:effectLst/>
                <a:latin typeface="Consolas" panose="020B0609020204030204" pitchFamily="49" charset="0"/>
              </a:rPr>
              <a:t>KeyboardButton</a:t>
            </a:r>
            <a:r>
              <a:rPr lang="en-US" b="0" dirty="0">
                <a:solidFill>
                  <a:srgbClr val="C0C5CE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A3BE8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ru-RU" b="0" dirty="0">
                <a:solidFill>
                  <a:srgbClr val="A3BE89"/>
                </a:solidFill>
                <a:effectLst/>
                <a:latin typeface="Consolas" panose="020B0609020204030204" pitchFamily="49" charset="0"/>
              </a:rPr>
              <a:t>Информация о боте"</a:t>
            </a:r>
            <a:r>
              <a:rPr lang="ru-RU" b="0" dirty="0">
                <a:solidFill>
                  <a:srgbClr val="C0C5CE"/>
                </a:solidFill>
                <a:effectLst/>
                <a:latin typeface="Consolas" panose="020B0609020204030204" pitchFamily="49" charset="0"/>
              </a:rPr>
              <a:t>)</a:t>
            </a:r>
            <a:endParaRPr lang="ru-RU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bot_help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0C5CE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types.</a:t>
            </a:r>
            <a:r>
              <a:rPr lang="en-US" b="0" dirty="0" err="1">
                <a:solidFill>
                  <a:srgbClr val="96B5B4"/>
                </a:solidFill>
                <a:effectLst/>
                <a:latin typeface="Consolas" panose="020B0609020204030204" pitchFamily="49" charset="0"/>
              </a:rPr>
              <a:t>KeyboardButton</a:t>
            </a:r>
            <a:r>
              <a:rPr lang="en-US" b="0" dirty="0">
                <a:solidFill>
                  <a:srgbClr val="C0C5CE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A3BE8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ru-RU" b="0" dirty="0">
                <a:solidFill>
                  <a:srgbClr val="A3BE89"/>
                </a:solidFill>
                <a:effectLst/>
                <a:latin typeface="Consolas" panose="020B0609020204030204" pitchFamily="49" charset="0"/>
              </a:rPr>
              <a:t>Помощь"</a:t>
            </a:r>
            <a:r>
              <a:rPr lang="ru-RU" b="0" dirty="0">
                <a:solidFill>
                  <a:srgbClr val="C0C5CE"/>
                </a:solidFill>
                <a:effectLst/>
                <a:latin typeface="Consolas" panose="020B0609020204030204" pitchFamily="49" charset="0"/>
              </a:rPr>
              <a:t>)</a:t>
            </a:r>
            <a:endParaRPr lang="ru-RU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markup.</a:t>
            </a:r>
            <a:r>
              <a:rPr lang="en-US" b="0" dirty="0" err="1">
                <a:solidFill>
                  <a:srgbClr val="96B5B4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b="0" dirty="0">
                <a:solidFill>
                  <a:srgbClr val="C0C5CE"/>
                </a:solidFill>
                <a:effectLst/>
                <a:latin typeface="Consolas" panose="020B0609020204030204" pitchFamily="49" charset="0"/>
              </a:rPr>
              <a:t>(rating, information, </a:t>
            </a:r>
            <a:r>
              <a:rPr lang="en-US" b="0" dirty="0" err="1">
                <a:solidFill>
                  <a:srgbClr val="C0C5CE"/>
                </a:solidFill>
                <a:effectLst/>
                <a:latin typeface="Consolas" panose="020B0609020204030204" pitchFamily="49" charset="0"/>
              </a:rPr>
              <a:t>bot_help</a:t>
            </a:r>
            <a:r>
              <a:rPr lang="en-US" b="0" dirty="0">
                <a:solidFill>
                  <a:srgbClr val="C0C5CE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96B5B4"/>
                </a:solidFill>
                <a:effectLst/>
                <a:latin typeface="Consolas" panose="020B0609020204030204" pitchFamily="49" charset="0"/>
              </a:rPr>
              <a:t>printy</a:t>
            </a:r>
            <a:r>
              <a:rPr lang="en-US" b="0" dirty="0">
                <a:solidFill>
                  <a:srgbClr val="C0C5CE"/>
                </a:solidFill>
                <a:effectLst/>
                <a:latin typeface="Consolas" panose="020B0609020204030204" pitchFamily="49" charset="0"/>
              </a:rPr>
              <a:t>(message.chat.id, </a:t>
            </a:r>
            <a:r>
              <a:rPr lang="en-US" b="0" i="1" dirty="0">
                <a:solidFill>
                  <a:srgbClr val="B48EAD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b="0" dirty="0">
                <a:solidFill>
                  <a:srgbClr val="A3BE8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ru-RU" b="0" dirty="0">
                <a:solidFill>
                  <a:srgbClr val="A3BE89"/>
                </a:solidFill>
                <a:effectLst/>
                <a:latin typeface="Consolas" panose="020B0609020204030204" pitchFamily="49" charset="0"/>
              </a:rPr>
              <a:t>Возможности:"</a:t>
            </a:r>
            <a:r>
              <a:rPr lang="ru-RU" b="0" dirty="0">
                <a:solidFill>
                  <a:srgbClr val="C0C5CE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BF5F69"/>
                </a:solidFill>
                <a:effectLst/>
                <a:latin typeface="Consolas" panose="020B0609020204030204" pitchFamily="49" charset="0"/>
              </a:rPr>
              <a:t>reply_markup</a:t>
            </a:r>
            <a:r>
              <a:rPr lang="en-US" b="0" dirty="0">
                <a:solidFill>
                  <a:srgbClr val="C0C5CE"/>
                </a:solidFill>
                <a:effectLst/>
                <a:latin typeface="Consolas" panose="020B0609020204030204" pitchFamily="49" charset="0"/>
              </a:rPr>
              <a:t>=markup)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4748264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B899C1-E155-942E-F610-9F5F2AF94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sz="6000" dirty="0">
                <a:solidFill>
                  <a:srgbClr val="000000"/>
                </a:solidFill>
              </a:rPr>
              <a:t>Окно интерфейса и окно помощи</a:t>
            </a:r>
            <a:endParaRPr lang="ru-RU" sz="60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ED41496-9571-59B1-0B4A-4302BD0132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575" y="1690688"/>
            <a:ext cx="5940425" cy="491172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07DA6C6-690F-1296-7019-8326DDAACE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1575" y="1703388"/>
            <a:ext cx="5940425" cy="4899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816525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B899C1-E155-942E-F610-9F5F2AF94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60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Функция </a:t>
            </a:r>
            <a:r>
              <a:rPr lang="ru-RU" sz="6000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view_tasks</a:t>
            </a:r>
            <a:r>
              <a:rPr lang="ru-RU" sz="60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 </a:t>
            </a:r>
            <a:endParaRPr lang="ru-RU" sz="6000" dirty="0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396D80D4-0988-6FFB-C9BC-13426E734919}"/>
              </a:ext>
            </a:extLst>
          </p:cNvPr>
          <p:cNvSpPr/>
          <p:nvPr/>
        </p:nvSpPr>
        <p:spPr>
          <a:xfrm>
            <a:off x="838200" y="1595887"/>
            <a:ext cx="11047564" cy="3970318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C8CF783-78B2-04D9-B45C-1ED18E7455CF}"/>
              </a:ext>
            </a:extLst>
          </p:cNvPr>
          <p:cNvSpPr txBox="1"/>
          <p:nvPr/>
        </p:nvSpPr>
        <p:spPr>
          <a:xfrm>
            <a:off x="1010728" y="1595887"/>
            <a:ext cx="10609054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B48EAD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6B5B4"/>
                </a:solidFill>
                <a:effectLst/>
                <a:latin typeface="Consolas" panose="020B0609020204030204" pitchFamily="49" charset="0"/>
              </a:rPr>
              <a:t>delete_image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D0866E"/>
                </a:solidFill>
                <a:effectLst/>
                <a:latin typeface="Consolas" panose="020B0609020204030204" pitchFamily="49" charset="0"/>
              </a:rPr>
              <a:t>chat_id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D0866E"/>
                </a:solidFill>
                <a:effectLst/>
                <a:latin typeface="Consolas" panose="020B0609020204030204" pitchFamily="49" charset="0"/>
              </a:rPr>
              <a:t>delete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B48EAD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message_id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B48EAD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delete: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bot.</a:t>
            </a:r>
            <a:r>
              <a:rPr lang="en-US" b="0" dirty="0" err="1">
                <a:solidFill>
                  <a:srgbClr val="96B5B4"/>
                </a:solidFill>
                <a:effectLst/>
                <a:latin typeface="Consolas" panose="020B0609020204030204" pitchFamily="49" charset="0"/>
              </a:rPr>
              <a:t>delete_message</a:t>
            </a:r>
            <a:r>
              <a:rPr lang="en-US" b="0" dirty="0">
                <a:solidFill>
                  <a:srgbClr val="C0C5CE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BF5F69"/>
                </a:solidFill>
                <a:effectLst/>
                <a:latin typeface="Consolas" panose="020B0609020204030204" pitchFamily="49" charset="0"/>
              </a:rPr>
              <a:t>chat_id</a:t>
            </a:r>
            <a:r>
              <a:rPr lang="en-US" b="0" dirty="0">
                <a:solidFill>
                  <a:srgbClr val="C0C5CE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 err="1">
                <a:solidFill>
                  <a:srgbClr val="C0C5CE"/>
                </a:solidFill>
                <a:effectLst/>
                <a:latin typeface="Consolas" panose="020B0609020204030204" pitchFamily="49" charset="0"/>
              </a:rPr>
              <a:t>chat_id</a:t>
            </a:r>
            <a:r>
              <a:rPr lang="en-US" b="0" dirty="0">
                <a:solidFill>
                  <a:srgbClr val="C0C5CE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BF5F69"/>
                </a:solidFill>
                <a:effectLst/>
                <a:latin typeface="Consolas" panose="020B0609020204030204" pitchFamily="49" charset="0"/>
              </a:rPr>
              <a:t>message_id</a:t>
            </a:r>
            <a:r>
              <a:rPr lang="en-US" b="0" dirty="0">
                <a:solidFill>
                  <a:srgbClr val="C0C5CE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 err="1">
                <a:solidFill>
                  <a:srgbClr val="C0C5CE"/>
                </a:solidFill>
                <a:effectLst/>
                <a:latin typeface="Consolas" panose="020B0609020204030204" pitchFamily="49" charset="0"/>
              </a:rPr>
              <a:t>message_id</a:t>
            </a:r>
            <a:r>
              <a:rPr lang="en-US" b="0" dirty="0">
                <a:solidFill>
                  <a:srgbClr val="C0C5CE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ru-RU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i="1" dirty="0">
                <a:solidFill>
                  <a:srgbClr val="B48EAD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6B5B4"/>
                </a:solidFill>
                <a:effectLst/>
                <a:latin typeface="Consolas" panose="020B0609020204030204" pitchFamily="49" charset="0"/>
              </a:rPr>
              <a:t>view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D0866E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D0866E"/>
                </a:solidFill>
                <a:effectLst/>
                <a:latin typeface="Consolas" panose="020B0609020204030204" pitchFamily="49" charset="0"/>
              </a:rPr>
              <a:t>task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os.</a:t>
            </a:r>
            <a:r>
              <a:rPr lang="en-US" b="0" dirty="0" err="1">
                <a:solidFill>
                  <a:srgbClr val="96B5B4"/>
                </a:solidFill>
                <a:effectLst/>
                <a:latin typeface="Consolas" panose="020B0609020204030204" pitchFamily="49" charset="0"/>
              </a:rPr>
              <a:t>chdir</a:t>
            </a:r>
            <a:r>
              <a:rPr lang="en-US" b="0" dirty="0">
                <a:solidFill>
                  <a:srgbClr val="C0C5CE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D0866E"/>
                </a:solidFill>
                <a:effectLst/>
                <a:latin typeface="Consolas" panose="020B0609020204030204" pitchFamily="49" charset="0"/>
              </a:rPr>
              <a:t>BASE</a:t>
            </a:r>
            <a:r>
              <a:rPr lang="en-US" b="0" dirty="0">
                <a:solidFill>
                  <a:srgbClr val="C0C5CE"/>
                </a:solidFill>
                <a:effectLst/>
                <a:latin typeface="Consolas" panose="020B0609020204030204" pitchFamily="49" charset="0"/>
              </a:rPr>
              <a:t>)</a:t>
            </a:r>
            <a:endParaRPr lang="ru-RU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photo </a:t>
            </a:r>
            <a:r>
              <a:rPr lang="en-US" b="0" dirty="0">
                <a:solidFill>
                  <a:srgbClr val="C0C5CE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  <a:r>
              <a:rPr lang="en-US" b="0" dirty="0">
                <a:solidFill>
                  <a:srgbClr val="A3BE89"/>
                </a:solidFill>
                <a:effectLst/>
                <a:latin typeface="Consolas" panose="020B0609020204030204" pitchFamily="49" charset="0"/>
              </a:rPr>
              <a:t>'photo'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i="1" dirty="0">
                <a:solidFill>
                  <a:srgbClr val="96B5B4"/>
                </a:solidFill>
                <a:effectLst/>
                <a:latin typeface="Consolas" panose="020B0609020204030204" pitchFamily="49" charset="0"/>
              </a:rPr>
              <a:t>open</a:t>
            </a:r>
            <a:r>
              <a:rPr lang="en-US" b="0" dirty="0">
                <a:solidFill>
                  <a:srgbClr val="C0C5CE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i="1" dirty="0">
                <a:solidFill>
                  <a:srgbClr val="B48EAD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b="0" dirty="0">
                <a:solidFill>
                  <a:srgbClr val="A3BE89"/>
                </a:solidFill>
                <a:effectLst/>
                <a:latin typeface="Consolas" panose="020B0609020204030204" pitchFamily="49" charset="0"/>
              </a:rPr>
              <a:t>"{</a:t>
            </a:r>
            <a:r>
              <a:rPr lang="en-US" b="0" dirty="0">
                <a:solidFill>
                  <a:srgbClr val="C0C5CE"/>
                </a:solidFill>
                <a:effectLst/>
                <a:latin typeface="Consolas" panose="020B0609020204030204" pitchFamily="49" charset="0"/>
              </a:rPr>
              <a:t>task[</a:t>
            </a:r>
            <a:r>
              <a:rPr lang="en-US" b="0" dirty="0">
                <a:solidFill>
                  <a:srgbClr val="D0866E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b="0" dirty="0">
                <a:solidFill>
                  <a:srgbClr val="C0C5CE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b="0" dirty="0">
                <a:solidFill>
                  <a:srgbClr val="A3BE89"/>
                </a:solidFill>
                <a:effectLst/>
                <a:latin typeface="Consolas" panose="020B0609020204030204" pitchFamily="49" charset="0"/>
              </a:rPr>
              <a:t>}\{</a:t>
            </a:r>
            <a:r>
              <a:rPr lang="en-US" b="0" dirty="0">
                <a:solidFill>
                  <a:srgbClr val="C0C5CE"/>
                </a:solidFill>
                <a:effectLst/>
                <a:latin typeface="Consolas" panose="020B0609020204030204" pitchFamily="49" charset="0"/>
              </a:rPr>
              <a:t>task[</a:t>
            </a:r>
            <a:r>
              <a:rPr lang="en-US" b="0" dirty="0">
                <a:solidFill>
                  <a:srgbClr val="D0866E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C0C5CE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b="0" dirty="0">
                <a:solidFill>
                  <a:srgbClr val="A3BE89"/>
                </a:solidFill>
                <a:effectLst/>
                <a:latin typeface="Consolas" panose="020B0609020204030204" pitchFamily="49" charset="0"/>
              </a:rPr>
              <a:t>}"</a:t>
            </a:r>
            <a:r>
              <a:rPr lang="en-US" b="0" dirty="0">
                <a:solidFill>
                  <a:srgbClr val="C0C5CE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A3BE8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A3BE89"/>
                </a:solidFill>
                <a:effectLst/>
                <a:latin typeface="Consolas" panose="020B0609020204030204" pitchFamily="49" charset="0"/>
              </a:rPr>
              <a:t>rb</a:t>
            </a:r>
            <a:r>
              <a:rPr lang="en-US" b="0" dirty="0">
                <a:solidFill>
                  <a:srgbClr val="A3BE8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C0C5CE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text </a:t>
            </a:r>
            <a:r>
              <a:rPr lang="en-US" b="0" dirty="0">
                <a:solidFill>
                  <a:srgbClr val="C0C5CE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B48EAD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b="0" dirty="0">
                <a:solidFill>
                  <a:srgbClr val="A3BE8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ru-RU" b="0" dirty="0">
                <a:solidFill>
                  <a:srgbClr val="A3BE89"/>
                </a:solidFill>
                <a:effectLst/>
                <a:latin typeface="Consolas" panose="020B0609020204030204" pitchFamily="49" charset="0"/>
              </a:rPr>
              <a:t>Номер вопроса: {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task</a:t>
            </a:r>
            <a:r>
              <a:rPr lang="en-US" b="0" dirty="0">
                <a:solidFill>
                  <a:srgbClr val="C0C5CE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D0866E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C0C5CE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b="0" dirty="0">
                <a:solidFill>
                  <a:srgbClr val="A3BE89"/>
                </a:solidFill>
                <a:effectLst/>
                <a:latin typeface="Consolas" panose="020B0609020204030204" pitchFamily="49" charset="0"/>
              </a:rPr>
              <a:t>}. </a:t>
            </a:r>
            <a:r>
              <a:rPr lang="ru-RU" b="0" dirty="0">
                <a:solidFill>
                  <a:srgbClr val="A3BE89"/>
                </a:solidFill>
                <a:effectLst/>
                <a:latin typeface="Consolas" panose="020B0609020204030204" pitchFamily="49" charset="0"/>
              </a:rPr>
              <a:t>Вам даётся {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task</a:t>
            </a:r>
            <a:r>
              <a:rPr lang="en-US" b="0" dirty="0">
                <a:solidFill>
                  <a:srgbClr val="C0C5CE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D0866E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C0C5CE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b="0" dirty="0">
                <a:solidFill>
                  <a:srgbClr val="A3BE89"/>
                </a:solidFill>
                <a:effectLst/>
                <a:latin typeface="Consolas" panose="020B0609020204030204" pitchFamily="49" charset="0"/>
              </a:rPr>
              <a:t>} </a:t>
            </a:r>
            <a:r>
              <a:rPr lang="ru-RU" b="0" dirty="0">
                <a:solidFill>
                  <a:srgbClr val="A3BE89"/>
                </a:solidFill>
                <a:effectLst/>
                <a:latin typeface="Consolas" panose="020B0609020204030204" pitchFamily="49" charset="0"/>
              </a:rPr>
              <a:t>минуты."</a:t>
            </a:r>
            <a:endParaRPr lang="ru-RU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sent </a:t>
            </a:r>
            <a:r>
              <a:rPr lang="en-US" b="0" dirty="0">
                <a:solidFill>
                  <a:srgbClr val="C0C5CE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bot.</a:t>
            </a:r>
            <a:r>
              <a:rPr lang="en-US" b="0" dirty="0" err="1">
                <a:solidFill>
                  <a:srgbClr val="96B5B4"/>
                </a:solidFill>
                <a:effectLst/>
                <a:latin typeface="Consolas" panose="020B0609020204030204" pitchFamily="49" charset="0"/>
              </a:rPr>
              <a:t>send_photo</a:t>
            </a:r>
            <a:r>
              <a:rPr lang="en-US" b="0" dirty="0">
                <a:solidFill>
                  <a:srgbClr val="C0C5CE"/>
                </a:solidFill>
                <a:effectLst/>
                <a:latin typeface="Consolas" panose="020B0609020204030204" pitchFamily="49" charset="0"/>
              </a:rPr>
              <a:t>(message.chat.id, </a:t>
            </a:r>
            <a:r>
              <a:rPr lang="en-US" b="0" dirty="0">
                <a:solidFill>
                  <a:srgbClr val="BF5F69"/>
                </a:solidFill>
                <a:effectLst/>
                <a:latin typeface="Consolas" panose="020B0609020204030204" pitchFamily="49" charset="0"/>
              </a:rPr>
              <a:t>photo</a:t>
            </a:r>
            <a:r>
              <a:rPr lang="en-US" b="0" dirty="0">
                <a:solidFill>
                  <a:srgbClr val="C0C5CE"/>
                </a:solidFill>
                <a:effectLst/>
                <a:latin typeface="Consolas" panose="020B0609020204030204" pitchFamily="49" charset="0"/>
              </a:rPr>
              <a:t>=photo[</a:t>
            </a:r>
            <a:r>
              <a:rPr lang="en-US" b="0" dirty="0">
                <a:solidFill>
                  <a:srgbClr val="A3BE89"/>
                </a:solidFill>
                <a:effectLst/>
                <a:latin typeface="Consolas" panose="020B0609020204030204" pitchFamily="49" charset="0"/>
              </a:rPr>
              <a:t>'photo'</a:t>
            </a:r>
            <a:r>
              <a:rPr lang="en-US" b="0" dirty="0">
                <a:solidFill>
                  <a:srgbClr val="C0C5CE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en-US" b="0" dirty="0">
                <a:solidFill>
                  <a:srgbClr val="BF5F69"/>
                </a:solidFill>
                <a:effectLst/>
                <a:latin typeface="Consolas" panose="020B0609020204030204" pitchFamily="49" charset="0"/>
              </a:rPr>
              <a:t>caption</a:t>
            </a:r>
            <a:r>
              <a:rPr lang="en-US" b="0" dirty="0">
                <a:solidFill>
                  <a:srgbClr val="C0C5CE"/>
                </a:solidFill>
                <a:effectLst/>
                <a:latin typeface="Consolas" panose="020B0609020204030204" pitchFamily="49" charset="0"/>
              </a:rPr>
              <a:t>=text)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B48EAD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sent.message_id</a:t>
            </a:r>
            <a:endParaRPr lang="ru-RU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 </a:t>
            </a:r>
            <a:r>
              <a:rPr lang="en-US" b="0" dirty="0">
                <a:solidFill>
                  <a:srgbClr val="C0C5CE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threading.</a:t>
            </a:r>
            <a:r>
              <a:rPr lang="en-US" b="0" dirty="0" err="1">
                <a:solidFill>
                  <a:srgbClr val="96B5B4"/>
                </a:solidFill>
                <a:effectLst/>
                <a:latin typeface="Consolas" panose="020B0609020204030204" pitchFamily="49" charset="0"/>
              </a:rPr>
              <a:t>Thread</a:t>
            </a:r>
            <a:r>
              <a:rPr lang="en-US" b="0" dirty="0">
                <a:solidFill>
                  <a:srgbClr val="C0C5CE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BF5F69"/>
                </a:solidFill>
                <a:effectLst/>
                <a:latin typeface="Consolas" panose="020B0609020204030204" pitchFamily="49" charset="0"/>
              </a:rPr>
              <a:t>target</a:t>
            </a:r>
            <a:r>
              <a:rPr lang="en-US" b="0" dirty="0">
                <a:solidFill>
                  <a:srgbClr val="C0C5CE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 err="1">
                <a:solidFill>
                  <a:srgbClr val="C0C5CE"/>
                </a:solidFill>
                <a:effectLst/>
                <a:latin typeface="Consolas" panose="020B0609020204030204" pitchFamily="49" charset="0"/>
              </a:rPr>
              <a:t>view_tasks</a:t>
            </a:r>
            <a:r>
              <a:rPr lang="en-US" b="0" dirty="0">
                <a:solidFill>
                  <a:srgbClr val="C0C5CE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BF5F69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b="0" dirty="0">
                <a:solidFill>
                  <a:srgbClr val="C0C5CE"/>
                </a:solidFill>
                <a:effectLst/>
                <a:latin typeface="Consolas" panose="020B0609020204030204" pitchFamily="49" charset="0"/>
              </a:rPr>
              <a:t>=(message,))</a:t>
            </a:r>
            <a:endParaRPr lang="ru-RU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t.</a:t>
            </a:r>
            <a:r>
              <a:rPr lang="en-US" b="0" dirty="0" err="1">
                <a:solidFill>
                  <a:srgbClr val="96B5B4"/>
                </a:solidFill>
                <a:effectLst/>
                <a:latin typeface="Consolas" panose="020B0609020204030204" pitchFamily="49" charset="0"/>
              </a:rPr>
              <a:t>start</a:t>
            </a:r>
            <a:r>
              <a:rPr lang="en-US" b="0" dirty="0">
                <a:solidFill>
                  <a:srgbClr val="C0C5CE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5697461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B899C1-E155-942E-F610-9F5F2AF94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6000" dirty="0">
                <a:solidFill>
                  <a:srgbClr val="000000"/>
                </a:solidFill>
              </a:rPr>
              <a:t>Окно выбора варианта</a:t>
            </a:r>
            <a:endParaRPr lang="ru-RU" sz="60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E1DB35E-BBCD-BB12-B3FA-5AFBC30BF1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5787" y="1690688"/>
            <a:ext cx="5940425" cy="4931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969330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B899C1-E155-942E-F610-9F5F2AF94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6000" dirty="0">
                <a:solidFill>
                  <a:srgbClr val="000000"/>
                </a:solidFill>
              </a:rPr>
              <a:t>Пример решения варианта</a:t>
            </a:r>
            <a:endParaRPr lang="ru-RU" sz="6000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C628EB9-A018-4585-1569-E3AC930A1D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5787" y="1690688"/>
            <a:ext cx="5940425" cy="4923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363789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25EEDAD3-7EF2-1925-9782-11126CE4E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Разработка программного кода</a:t>
            </a:r>
            <a:br>
              <a:rPr lang="ru-RU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r>
              <a:rPr lang="en-US" dirty="0"/>
              <a:t>to_result_db.py</a:t>
            </a:r>
            <a:endParaRPr lang="ru-RU" dirty="0"/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7CB7E6AC-230A-8556-7F02-AA022565A3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10516504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14BDB78F-F194-8C59-7CFB-DD0873CD8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Подготовительный этап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8599FA1E-644D-0151-1F40-4B9DAB0866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62475"/>
            <a:ext cx="10515600" cy="1500187"/>
          </a:xfrm>
        </p:spPr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02627447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B899C1-E155-942E-F610-9F5F2AF94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60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Функция </a:t>
            </a:r>
            <a:r>
              <a:rPr lang="en-US" sz="6000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connect_to_db</a:t>
            </a:r>
            <a:endParaRPr lang="ru-RU" sz="6000" dirty="0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396D80D4-0988-6FFB-C9BC-13426E734919}"/>
              </a:ext>
            </a:extLst>
          </p:cNvPr>
          <p:cNvSpPr/>
          <p:nvPr/>
        </p:nvSpPr>
        <p:spPr>
          <a:xfrm>
            <a:off x="838200" y="1595887"/>
            <a:ext cx="11047564" cy="3970318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C8CF783-78B2-04D9-B45C-1ED18E7455CF}"/>
              </a:ext>
            </a:extLst>
          </p:cNvPr>
          <p:cNvSpPr txBox="1"/>
          <p:nvPr/>
        </p:nvSpPr>
        <p:spPr>
          <a:xfrm>
            <a:off x="1057455" y="1837427"/>
            <a:ext cx="1060905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1" dirty="0">
                <a:solidFill>
                  <a:srgbClr val="B48EAD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6B5B4"/>
                </a:solidFill>
                <a:effectLst/>
                <a:latin typeface="Consolas" panose="020B0609020204030204" pitchFamily="49" charset="0"/>
              </a:rPr>
              <a:t>connect_to_db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():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B48EAD"/>
                </a:solidFill>
                <a:effectLst/>
                <a:latin typeface="Consolas" panose="020B0609020204030204" pitchFamily="49" charset="0"/>
              </a:rPr>
              <a:t>try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con </a:t>
            </a:r>
            <a:r>
              <a:rPr lang="en-US" b="0" dirty="0">
                <a:solidFill>
                  <a:srgbClr val="C0C5CE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sqlite3.</a:t>
            </a:r>
            <a:r>
              <a:rPr lang="en-US" b="0" dirty="0">
                <a:solidFill>
                  <a:srgbClr val="96B5B4"/>
                </a:solidFill>
                <a:effectLst/>
                <a:latin typeface="Consolas" panose="020B0609020204030204" pitchFamily="49" charset="0"/>
              </a:rPr>
              <a:t>connect</a:t>
            </a:r>
            <a:r>
              <a:rPr lang="en-US" b="0" dirty="0">
                <a:solidFill>
                  <a:srgbClr val="C0C5CE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D0866E"/>
                </a:solidFill>
                <a:effectLst/>
                <a:latin typeface="Consolas" panose="020B0609020204030204" pitchFamily="49" charset="0"/>
              </a:rPr>
              <a:t>RESULT_BASE_PATH</a:t>
            </a:r>
            <a:r>
              <a:rPr lang="en-US" b="0" dirty="0">
                <a:solidFill>
                  <a:srgbClr val="C0C5CE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cur </a:t>
            </a:r>
            <a:r>
              <a:rPr lang="en-US" b="0" dirty="0">
                <a:solidFill>
                  <a:srgbClr val="C0C5CE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con.</a:t>
            </a:r>
            <a:r>
              <a:rPr lang="en-US" b="0" dirty="0" err="1">
                <a:solidFill>
                  <a:srgbClr val="96B5B4"/>
                </a:solidFill>
                <a:effectLst/>
                <a:latin typeface="Consolas" panose="020B0609020204030204" pitchFamily="49" charset="0"/>
              </a:rPr>
              <a:t>cursor</a:t>
            </a:r>
            <a:r>
              <a:rPr lang="en-US" b="0" dirty="0">
                <a:solidFill>
                  <a:srgbClr val="C0C5CE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B48EAD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con, cur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i="1" dirty="0">
                <a:solidFill>
                  <a:srgbClr val="B48EAD"/>
                </a:solidFill>
                <a:effectLst/>
                <a:latin typeface="Consolas" panose="020B0609020204030204" pitchFamily="49" charset="0"/>
              </a:rPr>
              <a:t>except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BaseException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B48EAD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e: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96B5B4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C0C5CE"/>
                </a:solidFill>
                <a:effectLst/>
                <a:latin typeface="Consolas" panose="020B0609020204030204" pitchFamily="49" charset="0"/>
              </a:rPr>
              <a:t>(e)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i="1" dirty="0">
                <a:solidFill>
                  <a:srgbClr val="96B5B4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C0C5CE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A3BE8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ru-RU" b="0" dirty="0">
                <a:solidFill>
                  <a:srgbClr val="A3BE89"/>
                </a:solidFill>
                <a:effectLst/>
                <a:latin typeface="Consolas" panose="020B0609020204030204" pitchFamily="49" charset="0"/>
              </a:rPr>
              <a:t>Ошибка подключения к БД"</a:t>
            </a:r>
            <a:r>
              <a:rPr lang="ru-RU" b="0" dirty="0">
                <a:solidFill>
                  <a:srgbClr val="C0C5CE"/>
                </a:solidFill>
                <a:effectLst/>
                <a:latin typeface="Consolas" panose="020B0609020204030204" pitchFamily="49" charset="0"/>
              </a:rPr>
              <a:t>)</a:t>
            </a:r>
            <a:endParaRPr lang="ru-RU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2450297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25EEDAD3-7EF2-1925-9782-11126CE4E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Приложение для чтения результатов</a:t>
            </a:r>
            <a:endParaRPr lang="ru-RU" dirty="0"/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7CB7E6AC-230A-8556-7F02-AA022565A3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17106955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B899C1-E155-942E-F610-9F5F2AF94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6000" dirty="0">
                <a:solidFill>
                  <a:srgbClr val="000000"/>
                </a:solidFill>
              </a:rPr>
              <a:t>Интерфейс приложения</a:t>
            </a:r>
            <a:endParaRPr lang="ru-RU" sz="60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BFA467F-8B82-8DFA-9D5E-25CC3913AF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5991" y="1690688"/>
            <a:ext cx="7980017" cy="5130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703394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2BC8B4A9-EBDE-B09C-C053-4D424378A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 такое Телеграм?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968DFAF3-CD65-7A88-AE8D-3DDB852D56B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361950">
              <a:buNone/>
            </a:pPr>
            <a:r>
              <a:rPr lang="ru-RU" b="0" i="0" dirty="0">
                <a:solidFill>
                  <a:srgbClr val="25252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Облачная платформа обмена сообщениями, которая обеспечивает простой и безопасный способ общения с другими людьми. </a:t>
            </a:r>
          </a:p>
          <a:p>
            <a:pPr marL="0" indent="361950">
              <a:buNone/>
            </a:pPr>
            <a:r>
              <a:rPr lang="ru-RU" b="0" i="0" dirty="0">
                <a:solidFill>
                  <a:srgbClr val="25252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Он позволяет пользователям отправлять сообщения, фотографии и видео, а также делиться местоположениями, документами и многим другим.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67C6EE39-5F9C-C836-C31D-C385D5E79109}"/>
              </a:ext>
            </a:extLst>
          </p:cNvPr>
          <p:cNvSpPr/>
          <p:nvPr/>
        </p:nvSpPr>
        <p:spPr>
          <a:xfrm>
            <a:off x="6172202" y="690113"/>
            <a:ext cx="5802763" cy="5802762"/>
          </a:xfrm>
          <a:prstGeom prst="ellipse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58666584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C19269EC-AFC3-238E-A990-3E2B7DC1A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Чат боты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EAD5D987-3699-2BAF-905B-9193A96CD19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361950">
              <a:buNone/>
            </a:pPr>
            <a:r>
              <a:rPr lang="ru-RU" b="0" i="0" dirty="0">
                <a:solidFill>
                  <a:srgbClr val="25252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Чат-боты в </a:t>
            </a:r>
            <a:r>
              <a:rPr lang="ru-RU" b="0" i="0" dirty="0" err="1">
                <a:solidFill>
                  <a:srgbClr val="25252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Telegram</a:t>
            </a:r>
            <a:r>
              <a:rPr lang="ru-RU" b="0" i="0" dirty="0">
                <a:solidFill>
                  <a:srgbClr val="25252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предлагают огромный уровень удобства и гибкости в общении. </a:t>
            </a:r>
          </a:p>
          <a:p>
            <a:pPr marL="0" indent="361950">
              <a:buNone/>
            </a:pPr>
            <a:r>
              <a:rPr lang="ru-RU" b="0" i="0" dirty="0">
                <a:solidFill>
                  <a:srgbClr val="25252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От веселых разговоров до серьезных дел — возможности безграничны.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9C7A9AC-775A-E361-E01C-CE4A81D7418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id="{EAC9C275-E345-BA23-2DB0-FEC3DDEB3C6A}"/>
              </a:ext>
            </a:extLst>
          </p:cNvPr>
          <p:cNvSpPr/>
          <p:nvPr/>
        </p:nvSpPr>
        <p:spPr>
          <a:xfrm>
            <a:off x="6172202" y="527619"/>
            <a:ext cx="5802762" cy="5802762"/>
          </a:xfrm>
          <a:prstGeom prst="round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56543464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48AD13F-CC80-54D6-88DE-92FE364F8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API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6F40744-8821-35D9-568E-A4F2CDE50D7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pPr marL="0" indent="361950">
              <a:buNone/>
            </a:pPr>
            <a:r>
              <a:rPr lang="ru-RU" b="0" i="0" dirty="0" err="1">
                <a:solidFill>
                  <a:srgbClr val="25252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Telegram</a:t>
            </a:r>
            <a:r>
              <a:rPr lang="ru-RU" b="0" i="0" dirty="0">
                <a:solidFill>
                  <a:srgbClr val="25252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API позволяет разработчикам создавать приложения, взаимодействующие с платформой обмена сообщениями </a:t>
            </a:r>
            <a:r>
              <a:rPr lang="ru-RU" b="0" i="0" dirty="0" err="1">
                <a:solidFill>
                  <a:srgbClr val="25252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Telegram</a:t>
            </a:r>
            <a:r>
              <a:rPr lang="ru-RU" b="0" i="0" dirty="0">
                <a:solidFill>
                  <a:srgbClr val="25252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en-US" b="0" i="0" dirty="0">
              <a:solidFill>
                <a:srgbClr val="252525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361950">
              <a:buNone/>
            </a:pPr>
            <a:r>
              <a:rPr lang="ru-RU" b="0" i="0" dirty="0">
                <a:solidFill>
                  <a:srgbClr val="25252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API дает разработчикам доступ ко всем функциям </a:t>
            </a:r>
            <a:r>
              <a:rPr lang="ru-RU" b="0" i="0" dirty="0" err="1">
                <a:solidFill>
                  <a:srgbClr val="25252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Telegram</a:t>
            </a:r>
            <a:r>
              <a:rPr lang="ru-RU" b="0" i="0" dirty="0">
                <a:solidFill>
                  <a:srgbClr val="25252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от отправки сообщений до настройки ботов и пользовательских интеграций.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000778B0-CAE7-0BBA-E5B7-08FB03EC06A7}"/>
              </a:ext>
            </a:extLst>
          </p:cNvPr>
          <p:cNvSpPr/>
          <p:nvPr/>
        </p:nvSpPr>
        <p:spPr>
          <a:xfrm>
            <a:off x="9525806" y="365125"/>
            <a:ext cx="2154359" cy="1325563"/>
          </a:xfrm>
          <a:prstGeom prst="round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C1E14B1-E6D6-3A6B-82AE-9C123C4429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63" r="-301"/>
          <a:stretch/>
        </p:blipFill>
        <p:spPr>
          <a:xfrm>
            <a:off x="5510352" y="1962000"/>
            <a:ext cx="6485467" cy="2933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170471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BB9C469-F9D1-697B-D04E-4177AAF6C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VCS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FCD5882-050C-7EBB-6E69-E1F02C1FF17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pPr marL="0" indent="361950">
              <a:buNone/>
            </a:pPr>
            <a:r>
              <a:rPr lang="ru-RU" b="0" i="0" dirty="0">
                <a:solidFill>
                  <a:srgbClr val="25252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Системы контроля версий (VCS) являются важными инструментами для управления изменениями в любом проекте, от малого до большого. </a:t>
            </a:r>
            <a:endParaRPr lang="en-US" b="0" i="0" dirty="0">
              <a:solidFill>
                <a:srgbClr val="252525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361950">
              <a:buNone/>
            </a:pPr>
            <a:r>
              <a:rPr lang="ru-RU" b="0" i="0" dirty="0">
                <a:solidFill>
                  <a:srgbClr val="25252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Системы контроля версий отслеживают все изменения, внесенные в проект, и позволяют пользователям легко вернуться к предыдущим версиям или исправить ошибки.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Овал 4">
            <a:extLst>
              <a:ext uri="{FF2B5EF4-FFF2-40B4-BE49-F238E27FC236}">
                <a16:creationId xmlns:a16="http://schemas.microsoft.com/office/drawing/2014/main" id="{B54899D4-AAB0-8CC5-1757-36BD6BDAB531}"/>
              </a:ext>
            </a:extLst>
          </p:cNvPr>
          <p:cNvSpPr/>
          <p:nvPr/>
        </p:nvSpPr>
        <p:spPr>
          <a:xfrm>
            <a:off x="6172202" y="690113"/>
            <a:ext cx="5802763" cy="5802762"/>
          </a:xfrm>
          <a:prstGeom prst="ellipse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47851006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ADA8401-47DE-5B95-72E8-38C217DDF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SQLite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B6F95F8-8A89-E164-EC7B-AA65F993E51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361950">
              <a:buNone/>
            </a:pPr>
            <a:r>
              <a:rPr lang="ru-RU" b="0" i="0" dirty="0">
                <a:solidFill>
                  <a:srgbClr val="25252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SQLite — это механизм базы данных SQL с открытым исходным кодом. </a:t>
            </a:r>
            <a:endParaRPr lang="en-US" b="0" i="0" dirty="0">
              <a:solidFill>
                <a:srgbClr val="252525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361950">
              <a:buNone/>
            </a:pPr>
            <a:r>
              <a:rPr lang="ru-RU" b="0" i="0" dirty="0">
                <a:solidFill>
                  <a:srgbClr val="25252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Он широко используется во многих приложениях в качестве ядра базы данных из-за его портативности, небольшого размера и отличной производительности.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CE2FA226-927B-7B8A-7D72-368F39F4FD7F}"/>
              </a:ext>
            </a:extLst>
          </p:cNvPr>
          <p:cNvSpPr/>
          <p:nvPr/>
        </p:nvSpPr>
        <p:spPr>
          <a:xfrm>
            <a:off x="8410755" y="3075315"/>
            <a:ext cx="3417561" cy="3417560"/>
          </a:xfrm>
          <a:prstGeom prst="ellipse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9" name="Овал 8">
            <a:extLst>
              <a:ext uri="{FF2B5EF4-FFF2-40B4-BE49-F238E27FC236}">
                <a16:creationId xmlns:a16="http://schemas.microsoft.com/office/drawing/2014/main" id="{8FD8736E-CC5A-860F-2AAA-60B939F5AB07}"/>
              </a:ext>
            </a:extLst>
          </p:cNvPr>
          <p:cNvSpPr/>
          <p:nvPr/>
        </p:nvSpPr>
        <p:spPr>
          <a:xfrm>
            <a:off x="5923472" y="191217"/>
            <a:ext cx="3417561" cy="3417560"/>
          </a:xfrm>
          <a:prstGeom prst="ellipse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48733676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B899C1-E155-942E-F610-9F5F2AF94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D33088B-C709-A5CC-3DE2-53BDFDD0DAD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pPr marL="0" indent="361950">
              <a:buNone/>
            </a:pPr>
            <a:r>
              <a:rPr lang="ru-RU" b="0" i="0" dirty="0">
                <a:solidFill>
                  <a:srgbClr val="25252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Python — это высокоуровневый интерпретируемый язык программирования общего назначения, который используется для веб-разработки, обработки данных, написания сценариев и многого другого. </a:t>
            </a:r>
            <a:endParaRPr lang="en-US" b="0" i="0" dirty="0">
              <a:solidFill>
                <a:srgbClr val="252525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361950">
              <a:buNone/>
            </a:pPr>
            <a:r>
              <a:rPr lang="ru-RU" b="0" i="0" dirty="0">
                <a:solidFill>
                  <a:srgbClr val="25252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Python быстрый, простой в освоении и мощный, что делает его отличным выбором как для новичков, так и для экспертов.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2C739D41-F375-7E7E-11D8-AF2EAF1BFC13}"/>
              </a:ext>
            </a:extLst>
          </p:cNvPr>
          <p:cNvSpPr/>
          <p:nvPr/>
        </p:nvSpPr>
        <p:spPr>
          <a:xfrm>
            <a:off x="6172202" y="588004"/>
            <a:ext cx="5802762" cy="5802762"/>
          </a:xfrm>
          <a:prstGeom prst="round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95353244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B899C1-E155-942E-F610-9F5F2AF94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Библиотеки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D33088B-C709-A5CC-3DE2-53BDFDD0DAD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pPr marL="0" indent="361950">
              <a:buNone/>
            </a:pPr>
            <a:r>
              <a:rPr lang="ru-RU" b="0" i="0" dirty="0">
                <a:solidFill>
                  <a:srgbClr val="25252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Библиотеки — это наборы предварительно написанного кода, которые разработчики могут использовать для быстрого добавления функциональности в свои программы.</a:t>
            </a:r>
          </a:p>
          <a:p>
            <a:pPr marL="0" indent="361950">
              <a:buNone/>
            </a:pPr>
            <a:r>
              <a:rPr lang="ru-RU" b="0" i="0" dirty="0">
                <a:solidFill>
                  <a:srgbClr val="25252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Это позволяет разработчику быстро добавлять функции библиотеки в свою программу без необходимости писать код с нуля.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2C739D41-F375-7E7E-11D8-AF2EAF1BFC13}"/>
              </a:ext>
            </a:extLst>
          </p:cNvPr>
          <p:cNvSpPr/>
          <p:nvPr/>
        </p:nvSpPr>
        <p:spPr>
          <a:xfrm>
            <a:off x="6172202" y="588004"/>
            <a:ext cx="5802762" cy="5802762"/>
          </a:xfrm>
          <a:prstGeom prst="round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44329289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</TotalTime>
  <Words>956</Words>
  <Application>Microsoft Office PowerPoint</Application>
  <PresentationFormat>Широкоэкранный</PresentationFormat>
  <Paragraphs>92</Paragraphs>
  <Slides>22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22</vt:i4>
      </vt:variant>
    </vt:vector>
  </HeadingPairs>
  <TitlesOfParts>
    <vt:vector size="28" baseType="lpstr">
      <vt:lpstr>Arial</vt:lpstr>
      <vt:lpstr>Calibri</vt:lpstr>
      <vt:lpstr>Calibri Light</vt:lpstr>
      <vt:lpstr>Consolas</vt:lpstr>
      <vt:lpstr>Times New Roman</vt:lpstr>
      <vt:lpstr>Тема Office</vt:lpstr>
      <vt:lpstr>Тестирующая система для школьников в мессенджере Telegram</vt:lpstr>
      <vt:lpstr>Подготовительный этап</vt:lpstr>
      <vt:lpstr>Что такое Телеграм?</vt:lpstr>
      <vt:lpstr>Чат боты</vt:lpstr>
      <vt:lpstr>API</vt:lpstr>
      <vt:lpstr>VCS</vt:lpstr>
      <vt:lpstr>SQLite</vt:lpstr>
      <vt:lpstr>Python</vt:lpstr>
      <vt:lpstr>Библиотеки</vt:lpstr>
      <vt:lpstr>Разработка программного кода main.py</vt:lpstr>
      <vt:lpstr>Функция start</vt:lpstr>
      <vt:lpstr>Окно регистрации</vt:lpstr>
      <vt:lpstr>Функция registration_student</vt:lpstr>
      <vt:lpstr>Функция interface</vt:lpstr>
      <vt:lpstr>Окно интерфейса и окно помощи</vt:lpstr>
      <vt:lpstr>Функция view_tasks </vt:lpstr>
      <vt:lpstr>Окно выбора варианта</vt:lpstr>
      <vt:lpstr>Пример решения варианта</vt:lpstr>
      <vt:lpstr>Разработка программного кода to_result_db.py</vt:lpstr>
      <vt:lpstr>Функция connect_to_db</vt:lpstr>
      <vt:lpstr>Приложение для чтения результатов</vt:lpstr>
      <vt:lpstr>Интерфейс приложения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Чат бот в Телеграме</dc:title>
  <dc:creator>Mr_GoldSky _</dc:creator>
  <cp:lastModifiedBy>Mr_GoldSky _</cp:lastModifiedBy>
  <cp:revision>2</cp:revision>
  <dcterms:created xsi:type="dcterms:W3CDTF">2023-03-05T18:28:39Z</dcterms:created>
  <dcterms:modified xsi:type="dcterms:W3CDTF">2023-04-06T10:44:38Z</dcterms:modified>
</cp:coreProperties>
</file>